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906000" type="A4"/>
  <p:notesSz cx="7105650" cy="10239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2E88"/>
    <a:srgbClr val="39338D"/>
    <a:srgbClr val="012060"/>
    <a:srgbClr val="BFBFBF"/>
    <a:srgbClr val="430AAA"/>
    <a:srgbClr val="5C0EE8"/>
    <a:srgbClr val="2405FF"/>
    <a:srgbClr val="4A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73" autoAdjust="0"/>
    <p:restoredTop sz="94660"/>
  </p:normalViewPr>
  <p:slideViewPr>
    <p:cSldViewPr snapToGrid="0">
      <p:cViewPr>
        <p:scale>
          <a:sx n="140" d="100"/>
          <a:sy n="140" d="100"/>
        </p:scale>
        <p:origin x="128" y="-2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3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8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9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14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80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5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81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4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73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5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62513-01AA-4952-AA16-F3E3745729F9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83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mailto:caroline@inspiredtochange.bi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3239" y="1048775"/>
            <a:ext cx="648594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Last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year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11.7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million working days were lost to stress related issues with a huge impact on businesses in terms of revenue, efficiency and staff retention. 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But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staff don’t have to be off sick for stress to impact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your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business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- stress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leads to poor concentration, low motivation and low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confidence impacting their ability to work efficiently and effectively.</a:t>
            </a:r>
          </a:p>
          <a:p>
            <a:endParaRPr lang="en-US" sz="14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US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In </a:t>
            </a:r>
            <a:r>
              <a:rPr lang="en-US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this </a:t>
            </a:r>
            <a:r>
              <a:rPr lang="en-US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workshop we take a different look at Resilience and Wellbeing.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As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clinical hypnotherapists we have a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deep understanding of how the brain works and how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that can impact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us in the work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place. We provide individuals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with practical strategies to take back control of their own stress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levels as well as looking at how this knowledge can be integrated into a happier, stress free work place.</a:t>
            </a:r>
          </a:p>
          <a:p>
            <a:endParaRPr lang="en-GB" sz="14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US" sz="1400" b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In this workshop we will cover:</a:t>
            </a:r>
          </a:p>
          <a:p>
            <a:endParaRPr lang="en-US" sz="10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GB" sz="1400" b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How Your Brain Works  -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2 million years of evolution and neuroscience made easy to understand and relevant to our modern day lives.  Once your team understand why their brains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respond with stress and anxiety to every day events they will learn how to influence it to find a better response, building their resilience and wellbeing.</a:t>
            </a:r>
            <a:endParaRPr lang="en-GB" sz="14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endParaRPr lang="en-US" sz="10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GB" sz="1400" b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Negative Thinking vs Positive Thinking  -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Why we think the way we do. Once your team understand their brain’s motivations for negative thinking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they will learn techniques to turn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negative thinking into positive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thinking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making it easier to cope with day to day challenges in a positive way.</a:t>
            </a:r>
          </a:p>
          <a:p>
            <a:endParaRPr lang="en-GB" sz="10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GB" sz="1400" b="1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Retraining the Brain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- Simple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, yet powerful techniques that </a:t>
            </a:r>
            <a:r>
              <a:rPr lang="en-GB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your </a:t>
            </a:r>
            <a:r>
              <a:rPr lang="en-GB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staff </a:t>
            </a:r>
            <a:r>
              <a:rPr lang="en-US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can </a:t>
            </a:r>
            <a:r>
              <a:rPr lang="en-US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use immediately to literally change the way their brains work, helping them to </a:t>
            </a:r>
            <a:r>
              <a:rPr lang="en-US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build their resilience and wellbeing so they can be </a:t>
            </a:r>
            <a:r>
              <a:rPr lang="en-US" sz="1400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more focused, </a:t>
            </a:r>
            <a:r>
              <a:rPr lang="en-US" sz="14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creative, productive and happy both in the workplace and at home.</a:t>
            </a:r>
            <a:endParaRPr lang="en-US" sz="14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pic>
        <p:nvPicPr>
          <p:cNvPr id="11" name="Picture 3" descr="MMW4690-Logo-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385" y="96831"/>
            <a:ext cx="1124796" cy="1125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9542675"/>
            <a:ext cx="6858000" cy="384556"/>
          </a:xfrm>
          <a:prstGeom prst="rect">
            <a:avLst/>
          </a:prstGeom>
          <a:solidFill>
            <a:srgbClr val="522E88"/>
          </a:solidFill>
          <a:ln>
            <a:solidFill>
              <a:srgbClr val="522E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0" y="9566401"/>
            <a:ext cx="6857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WWW.INSPIREDTOCHANGE.BIZ</a:t>
            </a:r>
            <a:endParaRPr lang="en-GB" sz="14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3239" y="336505"/>
            <a:ext cx="4652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Resilience and Wellbeing Workshops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3239" y="7012589"/>
            <a:ext cx="636215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Testimonials</a:t>
            </a:r>
            <a:endParaRPr lang="en-US" sz="14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US" sz="1200" i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“The knowledge we learnt has helped my team overcome so many mental troubles and obstacles and given us actions and activities we can put in place. I would recommend this course to anyone who is looking to grow their business. It has helped me achieve so much with my team”  </a:t>
            </a:r>
            <a:endParaRPr lang="en-US" sz="12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endParaRPr lang="en-US" sz="12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US" sz="1200" i="1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“We </a:t>
            </a:r>
            <a:r>
              <a:rPr lang="en-US" sz="1200" i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learned so much about why we deal with things the way we do and the way the brain works.  It gave us such clarity and a lot of “ah-ha” moments! The team left with some fantastic tools to help them go forward in their lives and their businesses. I will </a:t>
            </a:r>
            <a:r>
              <a:rPr lang="en-US" sz="1200" i="1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definitely </a:t>
            </a:r>
            <a:r>
              <a:rPr lang="en-US" sz="1200" i="1" dirty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be using Caroline again and wouldn’t hesitate to recommend her</a:t>
            </a:r>
            <a:r>
              <a:rPr lang="en-US" sz="1200" i="1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.” </a:t>
            </a:r>
            <a:endParaRPr lang="en-US" sz="1200" i="1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endParaRPr lang="en-US" sz="12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r>
              <a:rPr lang="en-US" sz="1200" i="1" dirty="0">
                <a:solidFill>
                  <a:srgbClr val="39338D"/>
                </a:solidFill>
              </a:rPr>
              <a:t>“The basis in science was very reassuring along with the simplicity of the approach” </a:t>
            </a:r>
            <a:endParaRPr lang="en-US" sz="1200" dirty="0">
              <a:solidFill>
                <a:srgbClr val="39338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9197803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Contact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[name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]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on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[number]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or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  <a:hlinkClick r:id="rId3"/>
              </a:rPr>
              <a:t>[email]@inspiredtochange.biz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1200" b="1" dirty="0" smtClean="0">
                <a:solidFill>
                  <a:srgbClr val="522E88"/>
                </a:solidFill>
                <a:latin typeface="Myriad Pro" charset="0"/>
                <a:ea typeface="Myriad Pro" charset="0"/>
                <a:cs typeface="Myriad Pro" charset="0"/>
              </a:rPr>
              <a:t>for more information</a:t>
            </a:r>
            <a:endParaRPr lang="en-US" sz="1200" b="1" dirty="0">
              <a:solidFill>
                <a:srgbClr val="522E88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04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4306</TotalTime>
  <Words>464</Words>
  <Application>Microsoft Macintosh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Myriad Pro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Prout</dc:creator>
  <cp:lastModifiedBy>Microsoft Office User</cp:lastModifiedBy>
  <cp:revision>77</cp:revision>
  <cp:lastPrinted>2017-02-10T11:23:29Z</cp:lastPrinted>
  <dcterms:created xsi:type="dcterms:W3CDTF">2015-05-14T10:22:47Z</dcterms:created>
  <dcterms:modified xsi:type="dcterms:W3CDTF">2020-03-12T12:13:55Z</dcterms:modified>
</cp:coreProperties>
</file>